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sldIdLst>
    <p:sldId id="288" r:id="rId2"/>
    <p:sldId id="512" r:id="rId3"/>
    <p:sldId id="565" r:id="rId4"/>
    <p:sldId id="575" r:id="rId5"/>
    <p:sldId id="534" r:id="rId6"/>
    <p:sldId id="576" r:id="rId7"/>
    <p:sldId id="578" r:id="rId8"/>
    <p:sldId id="579" r:id="rId9"/>
    <p:sldId id="581" r:id="rId10"/>
    <p:sldId id="582" r:id="rId11"/>
    <p:sldId id="584" r:id="rId12"/>
    <p:sldId id="585" r:id="rId13"/>
    <p:sldId id="586" r:id="rId14"/>
    <p:sldId id="587" r:id="rId15"/>
    <p:sldId id="588" r:id="rId16"/>
    <p:sldId id="589" r:id="rId17"/>
    <p:sldId id="592" r:id="rId18"/>
    <p:sldId id="593" r:id="rId19"/>
    <p:sldId id="590" r:id="rId20"/>
    <p:sldId id="29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ABAF7F-98B6-4280-AA92-0C0573352907}" type="datetimeFigureOut">
              <a:rPr lang="en-US" smtClean="0"/>
              <a:pPr/>
              <a:t>04-Oct-18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69628E-671D-4210-A0B1-F65ED0126CDE}" type="slidenum">
              <a:rPr lang="en-US" smtClean="0"/>
              <a:pPr/>
              <a:t>‹#›</a:t>
            </a:fld>
            <a:endParaRPr lang="en-US"/>
          </a:p>
        </p:txBody>
      </p:sp>
    </p:spTree>
    <p:extLst>
      <p:ext uri="{BB962C8B-B14F-4D97-AF65-F5344CB8AC3E}">
        <p14:creationId xmlns:p14="http://schemas.microsoft.com/office/powerpoint/2010/main" val="3469429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9628E-671D-4210-A0B1-F65ED0126CDE}" type="slidenum">
              <a:rPr lang="en-US" smtClean="0"/>
              <a:pPr/>
              <a:t>1</a:t>
            </a:fld>
            <a:endParaRPr lang="en-US"/>
          </a:p>
        </p:txBody>
      </p:sp>
    </p:spTree>
    <p:extLst>
      <p:ext uri="{BB962C8B-B14F-4D97-AF65-F5344CB8AC3E}">
        <p14:creationId xmlns:p14="http://schemas.microsoft.com/office/powerpoint/2010/main" val="3617396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4CE83-0945-4FE9-9D40-1A5028733D90}" type="slidenum">
              <a:rPr lang="en-US" smtClean="0"/>
              <a:pPr fontAlgn="base">
                <a:spcBef>
                  <a:spcPct val="0"/>
                </a:spcBef>
                <a:spcAft>
                  <a:spcPct val="0"/>
                </a:spcAft>
                <a:defRPr/>
              </a:pPr>
              <a:t>10</a:t>
            </a:fld>
            <a:endParaRPr lang="en-US" smtClean="0"/>
          </a:p>
        </p:txBody>
      </p:sp>
    </p:spTree>
    <p:extLst>
      <p:ext uri="{BB962C8B-B14F-4D97-AF65-F5344CB8AC3E}">
        <p14:creationId xmlns:p14="http://schemas.microsoft.com/office/powerpoint/2010/main" val="1662800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4CE83-0945-4FE9-9D40-1A5028733D90}"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35626061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4CE83-0945-4FE9-9D40-1A5028733D90}" type="slidenum">
              <a:rPr lang="en-US" smtClean="0"/>
              <a:pPr fontAlgn="base">
                <a:spcBef>
                  <a:spcPct val="0"/>
                </a:spcBef>
                <a:spcAft>
                  <a:spcPct val="0"/>
                </a:spcAft>
                <a:defRPr/>
              </a:pPr>
              <a:t>12</a:t>
            </a:fld>
            <a:endParaRPr lang="en-US" smtClean="0"/>
          </a:p>
        </p:txBody>
      </p:sp>
    </p:spTree>
    <p:extLst>
      <p:ext uri="{BB962C8B-B14F-4D97-AF65-F5344CB8AC3E}">
        <p14:creationId xmlns:p14="http://schemas.microsoft.com/office/powerpoint/2010/main" val="1355315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4CE83-0945-4FE9-9D40-1A5028733D90}" type="slidenum">
              <a:rPr lang="en-US" smtClean="0"/>
              <a:pPr fontAlgn="base">
                <a:spcBef>
                  <a:spcPct val="0"/>
                </a:spcBef>
                <a:spcAft>
                  <a:spcPct val="0"/>
                </a:spcAft>
                <a:defRPr/>
              </a:pPr>
              <a:t>13</a:t>
            </a:fld>
            <a:endParaRPr lang="en-US" smtClean="0"/>
          </a:p>
        </p:txBody>
      </p:sp>
    </p:spTree>
    <p:extLst>
      <p:ext uri="{BB962C8B-B14F-4D97-AF65-F5344CB8AC3E}">
        <p14:creationId xmlns:p14="http://schemas.microsoft.com/office/powerpoint/2010/main" val="1115883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4CE83-0945-4FE9-9D40-1A5028733D90}" type="slidenum">
              <a:rPr lang="en-US" smtClean="0"/>
              <a:pPr fontAlgn="base">
                <a:spcBef>
                  <a:spcPct val="0"/>
                </a:spcBef>
                <a:spcAft>
                  <a:spcPct val="0"/>
                </a:spcAft>
                <a:defRPr/>
              </a:pPr>
              <a:t>14</a:t>
            </a:fld>
            <a:endParaRPr lang="en-US" smtClean="0"/>
          </a:p>
        </p:txBody>
      </p:sp>
    </p:spTree>
    <p:extLst>
      <p:ext uri="{BB962C8B-B14F-4D97-AF65-F5344CB8AC3E}">
        <p14:creationId xmlns:p14="http://schemas.microsoft.com/office/powerpoint/2010/main" val="42433652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4CE83-0945-4FE9-9D40-1A5028733D90}" type="slidenum">
              <a:rPr lang="en-US" smtClean="0"/>
              <a:pPr fontAlgn="base">
                <a:spcBef>
                  <a:spcPct val="0"/>
                </a:spcBef>
                <a:spcAft>
                  <a:spcPct val="0"/>
                </a:spcAft>
                <a:defRPr/>
              </a:pPr>
              <a:t>15</a:t>
            </a:fld>
            <a:endParaRPr lang="en-US" smtClean="0"/>
          </a:p>
        </p:txBody>
      </p:sp>
    </p:spTree>
    <p:extLst>
      <p:ext uri="{BB962C8B-B14F-4D97-AF65-F5344CB8AC3E}">
        <p14:creationId xmlns:p14="http://schemas.microsoft.com/office/powerpoint/2010/main" val="3918558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4CE83-0945-4FE9-9D40-1A5028733D90}" type="slidenum">
              <a:rPr lang="en-US" smtClean="0"/>
              <a:pPr fontAlgn="base">
                <a:spcBef>
                  <a:spcPct val="0"/>
                </a:spcBef>
                <a:spcAft>
                  <a:spcPct val="0"/>
                </a:spcAft>
                <a:defRPr/>
              </a:pPr>
              <a:t>16</a:t>
            </a:fld>
            <a:endParaRPr lang="en-US" smtClean="0"/>
          </a:p>
        </p:txBody>
      </p:sp>
    </p:spTree>
    <p:extLst>
      <p:ext uri="{BB962C8B-B14F-4D97-AF65-F5344CB8AC3E}">
        <p14:creationId xmlns:p14="http://schemas.microsoft.com/office/powerpoint/2010/main" val="3636122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9628E-671D-4210-A0B1-F65ED0126CDE}"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76390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9628E-671D-4210-A0B1-F65ED0126CDE}"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4237185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4CE83-0945-4FE9-9D40-1A5028733D90}" type="slidenum">
              <a:rPr lang="en-US" smtClean="0"/>
              <a:pPr fontAlgn="base">
                <a:spcBef>
                  <a:spcPct val="0"/>
                </a:spcBef>
                <a:spcAft>
                  <a:spcPct val="0"/>
                </a:spcAft>
                <a:defRPr/>
              </a:pPr>
              <a:t>19</a:t>
            </a:fld>
            <a:endParaRPr lang="en-US" smtClean="0"/>
          </a:p>
        </p:txBody>
      </p:sp>
    </p:spTree>
    <p:extLst>
      <p:ext uri="{BB962C8B-B14F-4D97-AF65-F5344CB8AC3E}">
        <p14:creationId xmlns:p14="http://schemas.microsoft.com/office/powerpoint/2010/main" val="122978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93371-4914-4AC3-8A26-FA68F8C60559}"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4081044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9628E-671D-4210-A0B1-F65ED0126CDE}" type="slidenum">
              <a:rPr lang="en-US" smtClean="0"/>
              <a:pPr/>
              <a:t>20</a:t>
            </a:fld>
            <a:endParaRPr lang="en-US"/>
          </a:p>
        </p:txBody>
      </p:sp>
    </p:spTree>
    <p:extLst>
      <p:ext uri="{BB962C8B-B14F-4D97-AF65-F5344CB8AC3E}">
        <p14:creationId xmlns:p14="http://schemas.microsoft.com/office/powerpoint/2010/main" val="1857502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93371-4914-4AC3-8A26-FA68F8C60559}" type="slidenum">
              <a:rPr lang="en-US" smtClean="0"/>
              <a:pPr/>
              <a:t>3</a:t>
            </a:fld>
            <a:endParaRPr lang="en-US" dirty="0"/>
          </a:p>
        </p:txBody>
      </p:sp>
    </p:spTree>
    <p:extLst>
      <p:ext uri="{BB962C8B-B14F-4D97-AF65-F5344CB8AC3E}">
        <p14:creationId xmlns:p14="http://schemas.microsoft.com/office/powerpoint/2010/main" val="1612476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993371-4914-4AC3-8A26-FA68F8C60559}" type="slidenum">
              <a:rPr lang="en-US" smtClean="0"/>
              <a:pPr/>
              <a:t>4</a:t>
            </a:fld>
            <a:endParaRPr lang="en-US" dirty="0"/>
          </a:p>
        </p:txBody>
      </p:sp>
    </p:spTree>
    <p:extLst>
      <p:ext uri="{BB962C8B-B14F-4D97-AF65-F5344CB8AC3E}">
        <p14:creationId xmlns:p14="http://schemas.microsoft.com/office/powerpoint/2010/main" val="4110645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4CE83-0945-4FE9-9D40-1A5028733D90}"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4218416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4CE83-0945-4FE9-9D40-1A5028733D90}"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957848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4CE83-0945-4FE9-9D40-1A5028733D90}" type="slidenum">
              <a:rPr lang="en-US" smtClean="0"/>
              <a:pPr fontAlgn="base">
                <a:spcBef>
                  <a:spcPct val="0"/>
                </a:spcBef>
                <a:spcAft>
                  <a:spcPct val="0"/>
                </a:spcAft>
                <a:defRPr/>
              </a:pPr>
              <a:t>7</a:t>
            </a:fld>
            <a:endParaRPr lang="en-US" smtClean="0"/>
          </a:p>
        </p:txBody>
      </p:sp>
    </p:spTree>
    <p:extLst>
      <p:ext uri="{BB962C8B-B14F-4D97-AF65-F5344CB8AC3E}">
        <p14:creationId xmlns:p14="http://schemas.microsoft.com/office/powerpoint/2010/main" val="3749933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4CE83-0945-4FE9-9D40-1A5028733D90}"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763718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34CE83-0945-4FE9-9D40-1A5028733D90}" type="slidenum">
              <a:rPr lang="en-US" smtClean="0"/>
              <a:pPr fontAlgn="base">
                <a:spcBef>
                  <a:spcPct val="0"/>
                </a:spcBef>
                <a:spcAft>
                  <a:spcPct val="0"/>
                </a:spcAft>
                <a:defRPr/>
              </a:pPr>
              <a:t>9</a:t>
            </a:fld>
            <a:endParaRPr lang="en-US" smtClean="0"/>
          </a:p>
        </p:txBody>
      </p:sp>
    </p:spTree>
    <p:extLst>
      <p:ext uri="{BB962C8B-B14F-4D97-AF65-F5344CB8AC3E}">
        <p14:creationId xmlns:p14="http://schemas.microsoft.com/office/powerpoint/2010/main" val="2566539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04-Oct-18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04-Oct-18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04-Oct-18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2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a:xfrm>
            <a:off x="297520" y="1291760"/>
            <a:ext cx="4121820" cy="4579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Footer Placeholder 4"/>
          <p:cNvSpPr>
            <a:spLocks noGrp="1"/>
          </p:cNvSpPr>
          <p:nvPr>
            <p:ph type="ftr" sz="quarter" idx="11"/>
          </p:nvPr>
        </p:nvSpPr>
        <p:spPr/>
        <p:txBody>
          <a:bodyPr/>
          <a:lstStyle/>
          <a:p>
            <a:endParaRPr lang="en-ZA"/>
          </a:p>
        </p:txBody>
      </p:sp>
      <p:sp>
        <p:nvSpPr>
          <p:cNvPr id="6" name="Text Placeholder 5"/>
          <p:cNvSpPr>
            <a:spLocks noGrp="1"/>
          </p:cNvSpPr>
          <p:nvPr>
            <p:ph type="body" sz="quarter" idx="12"/>
          </p:nvPr>
        </p:nvSpPr>
        <p:spPr>
          <a:xfrm>
            <a:off x="4724002" y="1292225"/>
            <a:ext cx="4123136" cy="4579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4468706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04-Oct-18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04-Oct-18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04-Oct-18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04-Oct-18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04-Oct-18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04-Oct-18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04-Oct-18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11000"/>
            <a:lum/>
          </a:blip>
          <a:srcRect/>
          <a:stretch>
            <a:fillRect l="2000" t="13000" r="3000" b="9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04-Oct-18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2133600"/>
          </a:xfrm>
        </p:spPr>
        <p:txBody>
          <a:bodyPr anchor="t" anchorCtr="1">
            <a:normAutofit fontScale="90000"/>
          </a:bodyPr>
          <a:lstStyle/>
          <a:p>
            <a:pPr algn="ctr"/>
            <a:r>
              <a:rPr lang="en-US" b="1" dirty="0" smtClean="0">
                <a:latin typeface="Times New Roman" pitchFamily="18" charset="0"/>
                <a:cs typeface="Times New Roman" pitchFamily="18" charset="0"/>
              </a:rPr>
              <a:t>PRESENTATION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7200" b="1" dirty="0" smtClean="0">
                <a:solidFill>
                  <a:schemeClr val="tx1"/>
                </a:solidFill>
                <a:latin typeface="Times New Roman" pitchFamily="18" charset="0"/>
                <a:cs typeface="Times New Roman" pitchFamily="18" charset="0"/>
              </a:rPr>
              <a:t>BSNL </a:t>
            </a:r>
            <a:br>
              <a:rPr lang="en-US" sz="7200" b="1" dirty="0" smtClean="0">
                <a:solidFill>
                  <a:schemeClr val="tx1"/>
                </a:solidFill>
                <a:latin typeface="Times New Roman" pitchFamily="18" charset="0"/>
                <a:cs typeface="Times New Roman" pitchFamily="18" charset="0"/>
              </a:rPr>
            </a:br>
            <a:r>
              <a:rPr lang="en-US" sz="7200" b="1" dirty="0" smtClean="0">
                <a:solidFill>
                  <a:schemeClr val="tx1"/>
                </a:solidFill>
                <a:latin typeface="Times New Roman" pitchFamily="18" charset="0"/>
                <a:cs typeface="Times New Roman" pitchFamily="18" charset="0"/>
              </a:rPr>
              <a:t>INTERNET DATA CENTRES (IDCs)</a:t>
            </a:r>
            <a:endParaRPr lang="en-US" sz="7200" b="1" dirty="0">
              <a:solidFill>
                <a:schemeClr val="tx1"/>
              </a:solidFill>
              <a:latin typeface="Times New Roman" pitchFamily="18" charset="0"/>
              <a:cs typeface="Times New Roman" pitchFamily="18" charset="0"/>
            </a:endParaRPr>
          </a:p>
        </p:txBody>
      </p:sp>
      <p:pic>
        <p:nvPicPr>
          <p:cNvPr id="57346"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7"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3812"/>
            <a:ext cx="6400800" cy="688494"/>
          </a:xfrm>
        </p:spPr>
        <p:txBody>
          <a:bodyPr>
            <a:noAutofit/>
          </a:bodyPr>
          <a:lstStyle/>
          <a:p>
            <a:pPr marL="742950" indent="-742950" algn="ctr"/>
            <a:r>
              <a:rPr lang="en-US" sz="3600" b="1" dirty="0" smtClean="0">
                <a:latin typeface="+mn-lt"/>
              </a:rPr>
              <a:t>OFFERINGS</a:t>
            </a: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2" name="Content Placeholder 1"/>
          <p:cNvSpPr>
            <a:spLocks noGrp="1"/>
          </p:cNvSpPr>
          <p:nvPr>
            <p:ph idx="1"/>
          </p:nvPr>
        </p:nvSpPr>
        <p:spPr>
          <a:xfrm>
            <a:off x="0" y="1066800"/>
            <a:ext cx="9113838" cy="5791200"/>
          </a:xfrm>
        </p:spPr>
        <p:txBody>
          <a:bodyPr>
            <a:normAutofit lnSpcReduction="10000"/>
          </a:bodyPr>
          <a:lstStyle/>
          <a:p>
            <a:pPr>
              <a:buFont typeface="Wingdings" pitchFamily="2" charset="2"/>
              <a:buChar char="Ø"/>
            </a:pPr>
            <a:r>
              <a:rPr lang="en-US" dirty="0"/>
              <a:t>Let us Set up, Integrate, Manage and Monitor your server. Save your time and effort. We procure, own, integrate, support, maintain and manage the IT assets you need. You have to pay for IT service as utility with full control over the configuration including the choice of operating system and system configurations. We will provide server administration </a:t>
            </a:r>
            <a:r>
              <a:rPr lang="en-US" dirty="0" smtClean="0"/>
              <a:t>as add </a:t>
            </a:r>
            <a:r>
              <a:rPr lang="en-US" dirty="0"/>
              <a:t>on service. </a:t>
            </a:r>
            <a:br>
              <a:rPr lang="en-US" dirty="0"/>
            </a:br>
            <a:endParaRPr lang="en-US" dirty="0"/>
          </a:p>
          <a:p>
            <a:pPr lvl="1" algn="just">
              <a:buFont typeface="Wingdings" pitchFamily="2" charset="2"/>
              <a:buChar char="§"/>
            </a:pPr>
            <a:r>
              <a:rPr lang="en-US" dirty="0"/>
              <a:t>Dedicated web servers, mail servers, application/database servers.</a:t>
            </a:r>
          </a:p>
          <a:p>
            <a:pPr lvl="1" algn="just">
              <a:buFont typeface="Wingdings" pitchFamily="2" charset="2"/>
              <a:buChar char="§"/>
            </a:pPr>
            <a:r>
              <a:rPr lang="en-US" dirty="0"/>
              <a:t>Customer controls data &amp; applications.</a:t>
            </a:r>
          </a:p>
          <a:p>
            <a:pPr lvl="1" algn="just">
              <a:buFont typeface="Wingdings" pitchFamily="2" charset="2"/>
              <a:buChar char="§"/>
            </a:pPr>
            <a:r>
              <a:rPr lang="en-US" dirty="0"/>
              <a:t>Standardized by manufacturer (HP, Dell, SUN)</a:t>
            </a:r>
          </a:p>
          <a:p>
            <a:pPr lvl="1" algn="just">
              <a:buFont typeface="Wingdings" pitchFamily="2" charset="2"/>
              <a:buChar char="§"/>
            </a:pPr>
            <a:r>
              <a:rPr lang="en-US" dirty="0"/>
              <a:t>Internet-TCP/IP centric</a:t>
            </a:r>
          </a:p>
          <a:p>
            <a:pPr lvl="1" algn="just">
              <a:buFont typeface="Wingdings" pitchFamily="2" charset="2"/>
              <a:buChar char="§"/>
            </a:pPr>
            <a:r>
              <a:rPr lang="en-US" dirty="0"/>
              <a:t>Well secured Operating Systems (like Linux etc.)</a:t>
            </a:r>
          </a:p>
        </p:txBody>
      </p:sp>
    </p:spTree>
    <p:extLst>
      <p:ext uri="{BB962C8B-B14F-4D97-AF65-F5344CB8AC3E}">
        <p14:creationId xmlns:p14="http://schemas.microsoft.com/office/powerpoint/2010/main" val="3515646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3812"/>
            <a:ext cx="6400800" cy="688494"/>
          </a:xfrm>
        </p:spPr>
        <p:txBody>
          <a:bodyPr>
            <a:noAutofit/>
          </a:bodyPr>
          <a:lstStyle/>
          <a:p>
            <a:pPr marL="742950" indent="-742950" algn="ctr"/>
            <a:r>
              <a:rPr lang="en-US" sz="3600" b="1" dirty="0" smtClean="0">
                <a:latin typeface="+mn-lt"/>
              </a:rPr>
              <a:t>MANAGED CLOUD SERVICES</a:t>
            </a: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2" name="Content Placeholder 1"/>
          <p:cNvSpPr>
            <a:spLocks noGrp="1"/>
          </p:cNvSpPr>
          <p:nvPr>
            <p:ph idx="1"/>
          </p:nvPr>
        </p:nvSpPr>
        <p:spPr>
          <a:xfrm>
            <a:off x="0" y="1066800"/>
            <a:ext cx="9113838" cy="5791200"/>
          </a:xfrm>
        </p:spPr>
        <p:txBody>
          <a:bodyPr>
            <a:normAutofit/>
          </a:bodyPr>
          <a:lstStyle/>
          <a:p>
            <a:pPr algn="just">
              <a:buFont typeface="Wingdings" pitchFamily="2" charset="2"/>
              <a:buChar char="Ø"/>
            </a:pPr>
            <a:r>
              <a:rPr lang="en-US" dirty="0"/>
              <a:t>A cloud service is a bouquet of comprehensive suite of applications and infrastructure offered as a service. It provides computation, software, data access and storage devices that do not require end-user knowledge of the physical location and configuration of the system that delivers the services. It is synonym concept with the electricity grid, wherein end-users consume power without needing to understand the component of devices or infrastructure required to provide the service. </a:t>
            </a:r>
          </a:p>
          <a:p>
            <a:pPr algn="just">
              <a:buFont typeface="Wingdings" pitchFamily="2" charset="2"/>
              <a:buChar char="Ø"/>
            </a:pPr>
            <a:r>
              <a:rPr lang="en-US" dirty="0"/>
              <a:t>Our service offerings allow businesses to increase information technology capacity or capabilities quickly without being bogged down by the expense of buying new infrastructure, licensing software and training staff. </a:t>
            </a:r>
          </a:p>
          <a:p>
            <a:pPr algn="just">
              <a:buFont typeface="Wingdings" pitchFamily="2" charset="2"/>
              <a:buChar char="Ø"/>
            </a:pPr>
            <a:endParaRPr lang="en-US" dirty="0"/>
          </a:p>
        </p:txBody>
      </p:sp>
    </p:spTree>
    <p:extLst>
      <p:ext uri="{BB962C8B-B14F-4D97-AF65-F5344CB8AC3E}">
        <p14:creationId xmlns:p14="http://schemas.microsoft.com/office/powerpoint/2010/main" val="568005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3812"/>
            <a:ext cx="6400800" cy="688494"/>
          </a:xfrm>
        </p:spPr>
        <p:txBody>
          <a:bodyPr>
            <a:noAutofit/>
          </a:bodyPr>
          <a:lstStyle/>
          <a:p>
            <a:pPr marL="742950" indent="-742950" algn="ctr"/>
            <a:r>
              <a:rPr lang="en-US" sz="3600" b="1" dirty="0" smtClean="0">
                <a:latin typeface="+mn-lt"/>
              </a:rPr>
              <a:t>OFFERINGS</a:t>
            </a: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2" name="Content Placeholder 1"/>
          <p:cNvSpPr>
            <a:spLocks noGrp="1"/>
          </p:cNvSpPr>
          <p:nvPr>
            <p:ph idx="1"/>
          </p:nvPr>
        </p:nvSpPr>
        <p:spPr>
          <a:xfrm>
            <a:off x="0" y="1066800"/>
            <a:ext cx="9113838" cy="5791200"/>
          </a:xfrm>
        </p:spPr>
        <p:txBody>
          <a:bodyPr>
            <a:normAutofit/>
          </a:bodyPr>
          <a:lstStyle/>
          <a:p>
            <a:pPr algn="just">
              <a:buFont typeface="Wingdings" pitchFamily="2" charset="2"/>
              <a:buChar char="Ø"/>
            </a:pPr>
            <a:r>
              <a:rPr lang="en-US" dirty="0"/>
              <a:t>Cloud compute</a:t>
            </a:r>
          </a:p>
          <a:p>
            <a:pPr algn="just">
              <a:buFont typeface="Wingdings" pitchFamily="2" charset="2"/>
              <a:buChar char="Ø"/>
            </a:pPr>
            <a:r>
              <a:rPr lang="en-US" dirty="0"/>
              <a:t>Cloud Storage</a:t>
            </a:r>
          </a:p>
          <a:p>
            <a:pPr algn="just">
              <a:buFont typeface="Wingdings" pitchFamily="2" charset="2"/>
              <a:buChar char="Ø"/>
            </a:pPr>
            <a:r>
              <a:rPr lang="en-US" dirty="0"/>
              <a:t>Hosted Exchange</a:t>
            </a:r>
          </a:p>
          <a:p>
            <a:pPr algn="just">
              <a:buFont typeface="Wingdings" pitchFamily="2" charset="2"/>
              <a:buChar char="Ø"/>
            </a:pPr>
            <a:r>
              <a:rPr lang="en-US" dirty="0"/>
              <a:t>Hosted Virtual Desktop Infra (VDI)</a:t>
            </a:r>
          </a:p>
          <a:p>
            <a:pPr algn="just">
              <a:buFont typeface="Wingdings" pitchFamily="2" charset="2"/>
              <a:buChar char="Ø"/>
            </a:pPr>
            <a:r>
              <a:rPr lang="en-US" dirty="0"/>
              <a:t>Hosted Gateway</a:t>
            </a:r>
          </a:p>
          <a:p>
            <a:pPr algn="just">
              <a:buFont typeface="Wingdings" pitchFamily="2" charset="2"/>
              <a:buChar char="Ø"/>
            </a:pPr>
            <a:r>
              <a:rPr lang="en-US" dirty="0"/>
              <a:t>Hosted Email filter</a:t>
            </a:r>
          </a:p>
          <a:p>
            <a:pPr algn="just">
              <a:buFont typeface="Wingdings" pitchFamily="2" charset="2"/>
              <a:buChar char="Ø"/>
            </a:pPr>
            <a:r>
              <a:rPr lang="en-US" dirty="0"/>
              <a:t>Hosted web filter</a:t>
            </a:r>
          </a:p>
          <a:p>
            <a:pPr algn="just">
              <a:buFont typeface="Wingdings" pitchFamily="2" charset="2"/>
              <a:buChar char="Ø"/>
            </a:pPr>
            <a:r>
              <a:rPr lang="en-US" dirty="0"/>
              <a:t>Hosted backup and restore</a:t>
            </a:r>
          </a:p>
          <a:p>
            <a:pPr algn="just">
              <a:buFont typeface="Wingdings" pitchFamily="2" charset="2"/>
              <a:buChar char="Ø"/>
            </a:pPr>
            <a:r>
              <a:rPr lang="en-US" dirty="0"/>
              <a:t>Hosted DR</a:t>
            </a:r>
          </a:p>
          <a:p>
            <a:pPr algn="just">
              <a:buFont typeface="Wingdings" pitchFamily="2" charset="2"/>
              <a:buChar char="Ø"/>
            </a:pPr>
            <a:r>
              <a:rPr lang="en-US" dirty="0"/>
              <a:t>Hosted communication Services</a:t>
            </a:r>
          </a:p>
          <a:p>
            <a:pPr algn="just">
              <a:buFont typeface="Wingdings" pitchFamily="2" charset="2"/>
              <a:buChar char="Ø"/>
            </a:pPr>
            <a:r>
              <a:rPr lang="en-US" dirty="0"/>
              <a:t>Hosted Database</a:t>
            </a:r>
          </a:p>
          <a:p>
            <a:pPr algn="just">
              <a:buFont typeface="Wingdings" pitchFamily="2" charset="2"/>
              <a:buChar char="Ø"/>
            </a:pPr>
            <a:endParaRPr lang="en-US" dirty="0"/>
          </a:p>
        </p:txBody>
      </p:sp>
    </p:spTree>
    <p:extLst>
      <p:ext uri="{BB962C8B-B14F-4D97-AF65-F5344CB8AC3E}">
        <p14:creationId xmlns:p14="http://schemas.microsoft.com/office/powerpoint/2010/main" val="4258789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3812"/>
            <a:ext cx="6400800" cy="688494"/>
          </a:xfrm>
        </p:spPr>
        <p:txBody>
          <a:bodyPr>
            <a:noAutofit/>
          </a:bodyPr>
          <a:lstStyle/>
          <a:p>
            <a:pPr marL="742950" indent="-742950" algn="ctr"/>
            <a:r>
              <a:rPr lang="en-US" sz="3600" b="1" dirty="0" smtClean="0">
                <a:latin typeface="+mn-lt"/>
              </a:rPr>
              <a:t>BENEFITS</a:t>
            </a: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2" name="Content Placeholder 1"/>
          <p:cNvSpPr>
            <a:spLocks noGrp="1"/>
          </p:cNvSpPr>
          <p:nvPr>
            <p:ph idx="1"/>
          </p:nvPr>
        </p:nvSpPr>
        <p:spPr>
          <a:xfrm>
            <a:off x="0" y="1066800"/>
            <a:ext cx="9113838" cy="5791200"/>
          </a:xfrm>
        </p:spPr>
        <p:txBody>
          <a:bodyPr>
            <a:normAutofit fontScale="92500" lnSpcReduction="20000"/>
          </a:bodyPr>
          <a:lstStyle/>
          <a:p>
            <a:pPr algn="just">
              <a:buFont typeface="Wingdings" pitchFamily="2" charset="2"/>
              <a:buChar char="Ø"/>
            </a:pPr>
            <a:r>
              <a:rPr lang="en-US" dirty="0"/>
              <a:t>The self-service management portal enables Customers to monitor and manage consumption or resources</a:t>
            </a:r>
          </a:p>
          <a:p>
            <a:pPr algn="just">
              <a:buFont typeface="Wingdings" pitchFamily="2" charset="2"/>
              <a:buChar char="Ø"/>
            </a:pPr>
            <a:r>
              <a:rPr lang="en-US" dirty="0"/>
              <a:t>Customers can have freedom to set storage quotas and control sub-administrator access on a per-account basis</a:t>
            </a:r>
          </a:p>
          <a:p>
            <a:pPr algn="just">
              <a:buFont typeface="Wingdings" pitchFamily="2" charset="2"/>
              <a:buChar char="Ø"/>
            </a:pPr>
            <a:r>
              <a:rPr lang="en-US" dirty="0"/>
              <a:t>Support structures are available 24x7x365 with remote control capabilities allowing easy assistance</a:t>
            </a:r>
          </a:p>
          <a:p>
            <a:pPr algn="just">
              <a:buFont typeface="Wingdings" pitchFamily="2" charset="2"/>
              <a:buChar char="Ø"/>
            </a:pPr>
            <a:r>
              <a:rPr lang="en-US" dirty="0"/>
              <a:t>An affordable, effective email security solution that is easy to administer and use</a:t>
            </a:r>
          </a:p>
          <a:p>
            <a:pPr algn="just">
              <a:buFont typeface="Wingdings" pitchFamily="2" charset="2"/>
              <a:buChar char="Ø"/>
            </a:pPr>
            <a:r>
              <a:rPr lang="en-US" dirty="0"/>
              <a:t>Our fully integrated, enterprise ready solution leverages powerful, current technologies, best practices, and a team of dedicated experts to ensure you get maximum productivity</a:t>
            </a:r>
          </a:p>
          <a:p>
            <a:pPr algn="just">
              <a:buFont typeface="Wingdings" pitchFamily="2" charset="2"/>
              <a:buChar char="Ø"/>
            </a:pPr>
            <a:r>
              <a:rPr lang="en-US" dirty="0"/>
              <a:t>Only pay for what you actually use</a:t>
            </a:r>
          </a:p>
          <a:p>
            <a:pPr algn="just">
              <a:buFont typeface="Wingdings" pitchFamily="2" charset="2"/>
              <a:buChar char="Ø"/>
            </a:pPr>
            <a:r>
              <a:rPr lang="en-US" dirty="0"/>
              <a:t>Align IT budgets with application demand</a:t>
            </a:r>
          </a:p>
          <a:p>
            <a:pPr algn="just">
              <a:buFont typeface="Wingdings" pitchFamily="2" charset="2"/>
              <a:buChar char="Ø"/>
            </a:pPr>
            <a:r>
              <a:rPr lang="en-US" dirty="0"/>
              <a:t>It also makes collaboration easier, since distributed teams (or a combination of mobile workers and in-office staff) can work on shared information stored centrally in the cloud via, for example, online groupware applications.</a:t>
            </a:r>
          </a:p>
          <a:p>
            <a:pPr algn="just">
              <a:buFont typeface="Wingdings" pitchFamily="2" charset="2"/>
              <a:buChar char="Ø"/>
            </a:pPr>
            <a:endParaRPr lang="en-US" dirty="0"/>
          </a:p>
        </p:txBody>
      </p:sp>
    </p:spTree>
    <p:extLst>
      <p:ext uri="{BB962C8B-B14F-4D97-AF65-F5344CB8AC3E}">
        <p14:creationId xmlns:p14="http://schemas.microsoft.com/office/powerpoint/2010/main" val="2059989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3812"/>
            <a:ext cx="6400800" cy="688494"/>
          </a:xfrm>
        </p:spPr>
        <p:txBody>
          <a:bodyPr>
            <a:noAutofit/>
          </a:bodyPr>
          <a:lstStyle/>
          <a:p>
            <a:pPr marL="742950" indent="-742950" algn="ctr"/>
            <a:r>
              <a:rPr lang="en-US" sz="3200" b="1" dirty="0">
                <a:latin typeface="+mn-lt"/>
              </a:rPr>
              <a:t>Infrastructure as a Service (</a:t>
            </a:r>
            <a:r>
              <a:rPr lang="en-US" sz="3200" b="1" dirty="0" err="1">
                <a:latin typeface="+mn-lt"/>
              </a:rPr>
              <a:t>IaaS</a:t>
            </a:r>
            <a:r>
              <a:rPr lang="en-US" sz="3200" b="1" dirty="0">
                <a:latin typeface="+mn-lt"/>
              </a:rPr>
              <a:t>)</a:t>
            </a:r>
            <a:endParaRPr lang="en-US" sz="3200" b="1" dirty="0" smtClean="0">
              <a:latin typeface="+mn-lt"/>
            </a:endParaRP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2" name="Content Placeholder 1"/>
          <p:cNvSpPr>
            <a:spLocks noGrp="1"/>
          </p:cNvSpPr>
          <p:nvPr>
            <p:ph idx="1"/>
          </p:nvPr>
        </p:nvSpPr>
        <p:spPr>
          <a:xfrm>
            <a:off x="0" y="1066800"/>
            <a:ext cx="9113838" cy="5791200"/>
          </a:xfrm>
        </p:spPr>
        <p:txBody>
          <a:bodyPr>
            <a:normAutofit/>
          </a:bodyPr>
          <a:lstStyle/>
          <a:p>
            <a:pPr algn="just">
              <a:buFont typeface="Wingdings" pitchFamily="2" charset="2"/>
              <a:buChar char="Ø"/>
            </a:pPr>
            <a:r>
              <a:rPr lang="en-US" dirty="0"/>
              <a:t>It is provision kind of model in which organizations outsource the equipment used to support operations, including storage, hardware, servers and networking components. We offer Infrastructure on demand. The infrastructure can be anything from storage servers to applications to operating systems. When Customer opts for </a:t>
            </a:r>
            <a:r>
              <a:rPr lang="en-US" dirty="0" err="1"/>
              <a:t>IaaS</a:t>
            </a:r>
            <a:r>
              <a:rPr lang="en-US" dirty="0"/>
              <a:t>, Customer can save a lot on expenses, space, and personnel required to set up and maintain the infrastructure. We take care of setting up and maintaining the infrastructure. Customer has to pay a fee to use it as per requirement.</a:t>
            </a:r>
          </a:p>
        </p:txBody>
      </p:sp>
    </p:spTree>
    <p:extLst>
      <p:ext uri="{BB962C8B-B14F-4D97-AF65-F5344CB8AC3E}">
        <p14:creationId xmlns:p14="http://schemas.microsoft.com/office/powerpoint/2010/main" val="36538866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3812"/>
            <a:ext cx="6400800" cy="688494"/>
          </a:xfrm>
        </p:spPr>
        <p:txBody>
          <a:bodyPr>
            <a:noAutofit/>
          </a:bodyPr>
          <a:lstStyle/>
          <a:p>
            <a:pPr marL="742950" indent="-742950" algn="ctr"/>
            <a:r>
              <a:rPr lang="en-IN" sz="3200" b="1" dirty="0">
                <a:latin typeface="+mn-lt"/>
              </a:rPr>
              <a:t>Software as a Service (</a:t>
            </a:r>
            <a:r>
              <a:rPr lang="en-IN" sz="3200" b="1" dirty="0" err="1">
                <a:latin typeface="+mn-lt"/>
              </a:rPr>
              <a:t>SaaS</a:t>
            </a:r>
            <a:r>
              <a:rPr lang="en-IN" sz="3200" b="1" dirty="0">
                <a:latin typeface="+mn-lt"/>
              </a:rPr>
              <a:t>)</a:t>
            </a:r>
            <a:endParaRPr lang="en-US" sz="3200" b="1" dirty="0" smtClean="0">
              <a:latin typeface="+mn-lt"/>
            </a:endParaRP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2" name="Content Placeholder 1"/>
          <p:cNvSpPr>
            <a:spLocks noGrp="1"/>
          </p:cNvSpPr>
          <p:nvPr>
            <p:ph idx="1"/>
          </p:nvPr>
        </p:nvSpPr>
        <p:spPr>
          <a:xfrm>
            <a:off x="0" y="1066800"/>
            <a:ext cx="9113838" cy="5791200"/>
          </a:xfrm>
        </p:spPr>
        <p:txBody>
          <a:bodyPr>
            <a:normAutofit/>
          </a:bodyPr>
          <a:lstStyle/>
          <a:p>
            <a:pPr algn="just">
              <a:buFont typeface="Wingdings" pitchFamily="2" charset="2"/>
              <a:buChar char="Ø"/>
            </a:pPr>
            <a:r>
              <a:rPr lang="en-US" dirty="0" err="1"/>
              <a:t>SaaS</a:t>
            </a:r>
            <a:r>
              <a:rPr lang="en-US" dirty="0"/>
              <a:t> is a new model of how software is delivered. The model, in which software and associated data are hosted centrally, is accessed by users using connectivity over the internet. It is just a software delivery model to the customers without engaging them in the buying phenomenon and hence in associated cost. Our degree of services shows easy &amp; quick customization, better access and multitenant infrastructure. </a:t>
            </a:r>
          </a:p>
        </p:txBody>
      </p:sp>
    </p:spTree>
    <p:extLst>
      <p:ext uri="{BB962C8B-B14F-4D97-AF65-F5344CB8AC3E}">
        <p14:creationId xmlns:p14="http://schemas.microsoft.com/office/powerpoint/2010/main" val="2536465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3812"/>
            <a:ext cx="6400800" cy="688494"/>
          </a:xfrm>
        </p:spPr>
        <p:txBody>
          <a:bodyPr>
            <a:noAutofit/>
          </a:bodyPr>
          <a:lstStyle/>
          <a:p>
            <a:pPr marL="742950" indent="-742950" algn="ctr"/>
            <a:r>
              <a:rPr lang="en-US" sz="2800" b="1" dirty="0">
                <a:latin typeface="+mn-lt"/>
              </a:rPr>
              <a:t>Public Compute as a Service (</a:t>
            </a:r>
            <a:r>
              <a:rPr lang="en-US" sz="2800" b="1" dirty="0" err="1">
                <a:latin typeface="+mn-lt"/>
              </a:rPr>
              <a:t>PCaaS</a:t>
            </a:r>
            <a:r>
              <a:rPr lang="en-US" sz="2800" b="1" dirty="0">
                <a:latin typeface="+mn-lt"/>
              </a:rPr>
              <a:t>)</a:t>
            </a:r>
            <a:endParaRPr lang="en-US" sz="2800" b="1" dirty="0" smtClean="0">
              <a:latin typeface="+mn-lt"/>
            </a:endParaRP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2" name="Content Placeholder 1"/>
          <p:cNvSpPr>
            <a:spLocks noGrp="1"/>
          </p:cNvSpPr>
          <p:nvPr>
            <p:ph idx="1"/>
          </p:nvPr>
        </p:nvSpPr>
        <p:spPr>
          <a:xfrm>
            <a:off x="0" y="1066800"/>
            <a:ext cx="9113838" cy="5791200"/>
          </a:xfrm>
        </p:spPr>
        <p:txBody>
          <a:bodyPr>
            <a:normAutofit lnSpcReduction="10000"/>
          </a:bodyPr>
          <a:lstStyle/>
          <a:p>
            <a:pPr algn="just">
              <a:buFont typeface="Wingdings" pitchFamily="2" charset="2"/>
              <a:buChar char="Ø"/>
            </a:pPr>
            <a:r>
              <a:rPr lang="en-US" dirty="0"/>
              <a:t>Our versatile suite of cloud services in India, are capable of meeting the needs of the most demanding enterprises. We build superior solutions that take the complexity out of 'the cloud'. Our developer and enterprise IT-friendly cloud services are secure, easy-to use, fast, and designed to run complex, high-performance applications. </a:t>
            </a:r>
          </a:p>
          <a:p>
            <a:pPr algn="just">
              <a:buFont typeface="Wingdings" pitchFamily="2" charset="2"/>
              <a:buChar char="Ø"/>
            </a:pPr>
            <a:r>
              <a:rPr lang="en-US" dirty="0"/>
              <a:t>Critical to any company’s cloud implementation, architecture and automation are integral components to the differentiation of BSNL IDC’s Cloud Computing Service in India. Dimension Data’s Managed Cloud Platform supports both public and private cloud services with a common user interface and API, while the Cloud Control cloud management system provides self-service provisioning, configuration, and management of cloud servers, storage, and networking.</a:t>
            </a:r>
          </a:p>
        </p:txBody>
      </p:sp>
    </p:spTree>
    <p:extLst>
      <p:ext uri="{BB962C8B-B14F-4D97-AF65-F5344CB8AC3E}">
        <p14:creationId xmlns:p14="http://schemas.microsoft.com/office/powerpoint/2010/main" val="1489193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5562600"/>
          </a:xfrm>
        </p:spPr>
        <p:txBody>
          <a:bodyPr>
            <a:normAutofit/>
          </a:bodyPr>
          <a:lstStyle/>
          <a:p>
            <a:pPr lvl="0" algn="just">
              <a:buFont typeface="Wingdings" pitchFamily="2" charset="2"/>
              <a:buChar char="Ø"/>
            </a:pPr>
            <a:r>
              <a:rPr lang="en-US" dirty="0" smtClean="0"/>
              <a:t>BSNL Circle EB Unit &amp; DSCP shall approach market jointly and offer the proposal (Technical and Commercial) to the end clients meeting their requirements. </a:t>
            </a:r>
          </a:p>
          <a:p>
            <a:pPr lvl="0" algn="just">
              <a:buFont typeface="Wingdings" pitchFamily="2" charset="2"/>
              <a:buChar char="Ø"/>
            </a:pPr>
            <a:r>
              <a:rPr lang="en-US" dirty="0" smtClean="0"/>
              <a:t>All the PO / WO / Contract (Concerned Circle) from customer is in the name of BSNL.</a:t>
            </a:r>
          </a:p>
          <a:p>
            <a:pPr lvl="0" algn="just">
              <a:buFont typeface="Wingdings" pitchFamily="2" charset="2"/>
              <a:buChar char="Ø"/>
            </a:pPr>
            <a:r>
              <a:rPr lang="en-US" dirty="0" smtClean="0"/>
              <a:t>The proposal  to the customer shall have two parts</a:t>
            </a:r>
          </a:p>
          <a:p>
            <a:pPr lvl="2" algn="just"/>
            <a:r>
              <a:rPr lang="en-US" b="1" dirty="0" smtClean="0"/>
              <a:t>IT Portion</a:t>
            </a:r>
            <a:r>
              <a:rPr lang="en-US" dirty="0" smtClean="0"/>
              <a:t>: includes pricing and SLA (compliance of SLA for IT portion - responsibility of DCSP) </a:t>
            </a:r>
            <a:r>
              <a:rPr lang="en-US" sz="2400" dirty="0" smtClean="0"/>
              <a:t>based on technical proposal from DCSP.</a:t>
            </a:r>
          </a:p>
          <a:p>
            <a:pPr lvl="2" algn="just"/>
            <a:r>
              <a:rPr lang="en-US" b="1" dirty="0" smtClean="0"/>
              <a:t>Bandwidth Portion: </a:t>
            </a:r>
            <a:r>
              <a:rPr lang="en-US" dirty="0" smtClean="0"/>
              <a:t>includes pricing and SLA.  (Compliance of SLA for Bandwidth - responsibility of BSNL)</a:t>
            </a:r>
          </a:p>
          <a:p>
            <a:pPr algn="just">
              <a:buFont typeface="Wingdings" pitchFamily="2" charset="2"/>
              <a:buChar char="Ø"/>
            </a:pPr>
            <a:endParaRPr lang="en-US" dirty="0" smtClean="0"/>
          </a:p>
          <a:p>
            <a:pPr algn="just">
              <a:buFont typeface="Wingdings" pitchFamily="2" charset="2"/>
              <a:buChar char="Ø"/>
            </a:pP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7162800" y="23812"/>
            <a:ext cx="1951038" cy="661988"/>
          </a:xfrm>
          <a:prstGeom prst="rect">
            <a:avLst/>
          </a:prstGeom>
          <a:noFill/>
          <a:ln w="9525">
            <a:noFill/>
            <a:miter lim="800000"/>
            <a:headEnd/>
            <a:tailEnd/>
          </a:ln>
          <a:effectLst/>
        </p:spPr>
      </p:pic>
      <p:pic>
        <p:nvPicPr>
          <p:cNvPr id="5" name="Picture 2" descr="http://4.bp.blogspot.com/_AcBUSVxs82w/Sv1A2N1U3YI/AAAAAAAAWU0/R51minp5e8s/s400/BSNL_Logo.jpg"/>
          <p:cNvPicPr>
            <a:picLocks noChangeAspect="1" noChangeArrowheads="1"/>
          </p:cNvPicPr>
          <p:nvPr/>
        </p:nvPicPr>
        <p:blipFill>
          <a:blip r:embed="rId4" cstate="print"/>
          <a:srcRect/>
          <a:stretch>
            <a:fillRect/>
          </a:stretch>
        </p:blipFill>
        <p:spPr bwMode="auto">
          <a:xfrm>
            <a:off x="0" y="1"/>
            <a:ext cx="762000" cy="712305"/>
          </a:xfrm>
          <a:prstGeom prst="rect">
            <a:avLst/>
          </a:prstGeom>
          <a:noFill/>
        </p:spPr>
      </p:pic>
      <p:sp>
        <p:nvSpPr>
          <p:cNvPr id="6" name="Title 1"/>
          <p:cNvSpPr>
            <a:spLocks noGrp="1"/>
          </p:cNvSpPr>
          <p:nvPr>
            <p:ph type="title"/>
          </p:nvPr>
        </p:nvSpPr>
        <p:spPr>
          <a:xfrm>
            <a:off x="762000" y="23812"/>
            <a:ext cx="6400800" cy="838200"/>
          </a:xfrm>
        </p:spPr>
        <p:txBody>
          <a:bodyPr anchor="ctr" anchorCtr="1">
            <a:normAutofit fontScale="90000"/>
          </a:bodyPr>
          <a:lstStyle/>
          <a:p>
            <a:pPr algn="ctr"/>
            <a:r>
              <a:rPr lang="en-US" sz="3600" b="1" dirty="0" smtClean="0">
                <a:latin typeface="+mn-lt"/>
              </a:rPr>
              <a:t>SALES &amp; MARKETING</a:t>
            </a:r>
            <a:r>
              <a:rPr lang="en-US" sz="4800" dirty="0" smtClean="0"/>
              <a:t/>
            </a:r>
            <a:br>
              <a:rPr lang="en-US" sz="4800" dirty="0" smtClean="0"/>
            </a:br>
            <a:endParaRPr lang="en-US" sz="4500" dirty="0"/>
          </a:p>
        </p:txBody>
      </p:sp>
    </p:spTree>
    <p:extLst>
      <p:ext uri="{BB962C8B-B14F-4D97-AF65-F5344CB8AC3E}">
        <p14:creationId xmlns:p14="http://schemas.microsoft.com/office/powerpoint/2010/main" val="1556744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05800" cy="6324600"/>
          </a:xfrm>
        </p:spPr>
        <p:txBody>
          <a:bodyPr>
            <a:normAutofit fontScale="92500" lnSpcReduction="20000"/>
          </a:bodyPr>
          <a:lstStyle/>
          <a:p>
            <a:pPr marL="50800" lvl="2" indent="-50800" algn="just">
              <a:buNone/>
            </a:pPr>
            <a:endParaRPr lang="en-US" sz="2900" dirty="0" smtClean="0"/>
          </a:p>
          <a:p>
            <a:pPr marL="50800" lvl="2" indent="-50800" algn="just">
              <a:buFont typeface="Wingdings" pitchFamily="2" charset="2"/>
              <a:buChar char="Ø"/>
            </a:pPr>
            <a:endParaRPr lang="en-US" sz="2900" dirty="0" smtClean="0"/>
          </a:p>
          <a:p>
            <a:pPr marL="514350" lvl="2" indent="-514350" algn="just">
              <a:buFont typeface="Wingdings" pitchFamily="2" charset="2"/>
              <a:buChar char="Ø"/>
            </a:pPr>
            <a:r>
              <a:rPr lang="en-US" sz="2900" dirty="0" smtClean="0"/>
              <a:t>The present systems being used for billing and payment collection processes for leased lines etc. by Enterprise Business (EB) Units of BSNL shall also be used for IDC services as well; pending integration of processes of order collection, invoicing, Billing, payment collection, revenue share settlement etc. for IDC services with ERP system of BSNL.</a:t>
            </a:r>
          </a:p>
          <a:p>
            <a:pPr marL="514350" lvl="2" indent="-514350" algn="just">
              <a:buFont typeface="Wingdings" pitchFamily="2" charset="2"/>
              <a:buChar char="Ø"/>
            </a:pPr>
            <a:r>
              <a:rPr lang="en-US" sz="2900" dirty="0" smtClean="0"/>
              <a:t>Any IDC service can be offered by any of EB Unit of BSNL on Pan India basis. Nodal Authority for Sales and Marketing is BSNL CO EB Unit.</a:t>
            </a:r>
          </a:p>
          <a:p>
            <a:pPr marL="514350" lvl="2" indent="-514350" algn="just">
              <a:buFont typeface="Wingdings" pitchFamily="2" charset="2"/>
              <a:buChar char="Ø"/>
            </a:pPr>
            <a:r>
              <a:rPr lang="en-US" sz="2900" dirty="0" smtClean="0"/>
              <a:t>Collection of Payment of invoices shall be the responsibility of the respective Circle EB units </a:t>
            </a:r>
            <a:r>
              <a:rPr lang="en-US" sz="2900" dirty="0" err="1" smtClean="0"/>
              <a:t>i.e</a:t>
            </a:r>
            <a:r>
              <a:rPr lang="en-US" sz="2900" dirty="0" smtClean="0"/>
              <a:t> Collection is deposited in Escrow Account.</a:t>
            </a:r>
          </a:p>
          <a:p>
            <a:pPr marL="50800" lvl="2" indent="-50800" algn="just">
              <a:buFont typeface="Wingdings" pitchFamily="2" charset="2"/>
              <a:buChar char="Ø"/>
            </a:pPr>
            <a:endParaRPr lang="en-US" dirty="0" smtClean="0"/>
          </a:p>
          <a:p>
            <a:pPr marL="50800" lvl="0" indent="-50800">
              <a:buFont typeface="Wingdings" pitchFamily="2" charset="2"/>
              <a:buChar char="Ø"/>
            </a:pPr>
            <a:endParaRPr lang="en-US" sz="2400" dirty="0" smtClean="0"/>
          </a:p>
          <a:p>
            <a:pPr marL="50800" lvl="0" indent="-50800">
              <a:buNone/>
            </a:pPr>
            <a:endParaRPr lang="en-US" sz="2400" dirty="0" smtClean="0"/>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Tree>
    <p:extLst>
      <p:ext uri="{BB962C8B-B14F-4D97-AF65-F5344CB8AC3E}">
        <p14:creationId xmlns:p14="http://schemas.microsoft.com/office/powerpoint/2010/main" val="932583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3812"/>
            <a:ext cx="6400800" cy="688494"/>
          </a:xfrm>
        </p:spPr>
        <p:txBody>
          <a:bodyPr>
            <a:noAutofit/>
          </a:bodyPr>
          <a:lstStyle/>
          <a:p>
            <a:pPr marL="742950" indent="-742950" algn="ctr"/>
            <a:r>
              <a:rPr lang="en-US" sz="2800" b="1" dirty="0">
                <a:latin typeface="+mn-lt"/>
              </a:rPr>
              <a:t>Customer details</a:t>
            </a:r>
            <a:endParaRPr lang="en-US" sz="2800" b="1" dirty="0" smtClean="0">
              <a:latin typeface="+mn-lt"/>
            </a:endParaRP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2" name="Content Placeholder 1"/>
          <p:cNvSpPr>
            <a:spLocks noGrp="1"/>
          </p:cNvSpPr>
          <p:nvPr>
            <p:ph idx="1"/>
          </p:nvPr>
        </p:nvSpPr>
        <p:spPr>
          <a:xfrm>
            <a:off x="0" y="1066800"/>
            <a:ext cx="9113838" cy="2971800"/>
          </a:xfrm>
        </p:spPr>
        <p:txBody>
          <a:bodyPr>
            <a:normAutofit/>
          </a:bodyPr>
          <a:lstStyle/>
          <a:p>
            <a:pPr algn="just">
              <a:buFont typeface="Wingdings" pitchFamily="2" charset="2"/>
              <a:buChar char="Ø"/>
            </a:pPr>
            <a:r>
              <a:rPr lang="en-US" dirty="0" smtClean="0"/>
              <a:t>IDCs managed by M/s NxtGen Datacenter &amp; Cloud Technologies</a:t>
            </a:r>
          </a:p>
          <a:p>
            <a:pPr algn="just">
              <a:buFont typeface="Arial" panose="020B0604020202020204" pitchFamily="34" charset="0"/>
              <a:buChar char="•"/>
            </a:pPr>
            <a:r>
              <a:rPr lang="en-US" dirty="0" smtClean="0"/>
              <a:t>Colocation </a:t>
            </a:r>
            <a:r>
              <a:rPr lang="en-US" dirty="0"/>
              <a:t>Services - 24 </a:t>
            </a:r>
            <a:endParaRPr lang="en-US" dirty="0" smtClean="0"/>
          </a:p>
          <a:p>
            <a:pPr algn="just">
              <a:buFont typeface="Arial" panose="020B0604020202020204" pitchFamily="34" charset="0"/>
              <a:buChar char="•"/>
            </a:pPr>
            <a:r>
              <a:rPr lang="en-US" dirty="0" smtClean="0"/>
              <a:t>Managed </a:t>
            </a:r>
            <a:r>
              <a:rPr lang="en-US" dirty="0"/>
              <a:t>Hosting Services- </a:t>
            </a:r>
            <a:r>
              <a:rPr lang="en-US" dirty="0" smtClean="0"/>
              <a:t>22</a:t>
            </a:r>
          </a:p>
          <a:p>
            <a:pPr algn="just">
              <a:buFont typeface="Arial" panose="020B0604020202020204" pitchFamily="34" charset="0"/>
              <a:buChar char="•"/>
            </a:pPr>
            <a:r>
              <a:rPr lang="en-US" dirty="0" smtClean="0"/>
              <a:t>Managed </a:t>
            </a:r>
            <a:r>
              <a:rPr lang="en-US" dirty="0"/>
              <a:t>Cloud Services - 101</a:t>
            </a:r>
          </a:p>
          <a:p>
            <a:pPr marL="0" indent="0" algn="just">
              <a:buNone/>
            </a:pPr>
            <a:endParaRPr lang="en-US" dirty="0"/>
          </a:p>
        </p:txBody>
      </p:sp>
    </p:spTree>
    <p:extLst>
      <p:ext uri="{BB962C8B-B14F-4D97-AF65-F5344CB8AC3E}">
        <p14:creationId xmlns:p14="http://schemas.microsoft.com/office/powerpoint/2010/main" val="3061102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3812"/>
            <a:ext cx="6400800" cy="688494"/>
          </a:xfrm>
        </p:spPr>
        <p:txBody>
          <a:bodyPr>
            <a:noAutofit/>
          </a:bodyPr>
          <a:lstStyle/>
          <a:p>
            <a:pPr algn="ctr"/>
            <a:r>
              <a:rPr lang="en-US" sz="4000" b="1" dirty="0" smtClean="0">
                <a:latin typeface="+mn-lt"/>
              </a:rPr>
              <a:t> OVERVIEW</a:t>
            </a:r>
            <a:endParaRPr lang="en-US" sz="4000" b="1" dirty="0">
              <a:latin typeface="+mn-lt"/>
            </a:endParaRP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102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7" name="Content Placeholder 2"/>
          <p:cNvSpPr>
            <a:spLocks noGrp="1"/>
          </p:cNvSpPr>
          <p:nvPr>
            <p:ph idx="1"/>
          </p:nvPr>
        </p:nvSpPr>
        <p:spPr>
          <a:xfrm>
            <a:off x="381000" y="1143000"/>
            <a:ext cx="8229600" cy="3124200"/>
          </a:xfrm>
        </p:spPr>
        <p:txBody>
          <a:bodyPr>
            <a:normAutofit/>
          </a:bodyPr>
          <a:lstStyle/>
          <a:p>
            <a:pPr marL="514350" indent="-514350" algn="just">
              <a:buFont typeface="Wingdings" pitchFamily="2" charset="2"/>
              <a:buChar char="Ø"/>
            </a:pPr>
            <a:r>
              <a:rPr lang="en-US" dirty="0" smtClean="0"/>
              <a:t>BSNL Internet Data Centre</a:t>
            </a:r>
          </a:p>
          <a:p>
            <a:pPr marL="514350" indent="-514350" algn="just">
              <a:buFont typeface="Wingdings" pitchFamily="2" charset="2"/>
              <a:buChar char="Ø"/>
            </a:pPr>
            <a:r>
              <a:rPr lang="en-US" dirty="0" smtClean="0"/>
              <a:t>Solutions &amp; Services</a:t>
            </a:r>
          </a:p>
          <a:p>
            <a:pPr marL="514350" indent="-514350" algn="just">
              <a:buFont typeface="Wingdings" pitchFamily="2" charset="2"/>
              <a:buChar char="Ø"/>
            </a:pPr>
            <a:r>
              <a:rPr lang="en-US" sz="2800" dirty="0" smtClean="0"/>
              <a:t>Sales &amp; Marketing</a:t>
            </a:r>
          </a:p>
        </p:txBody>
      </p:sp>
    </p:spTree>
    <p:extLst>
      <p:ext uri="{BB962C8B-B14F-4D97-AF65-F5344CB8AC3E}">
        <p14:creationId xmlns:p14="http://schemas.microsoft.com/office/powerpoint/2010/main" val="2658964630"/>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087112"/>
          </a:xfrm>
        </p:spPr>
        <p:txBody>
          <a:bodyPr anchor="ctr" anchorCtr="1">
            <a:normAutofit/>
          </a:bodyPr>
          <a:lstStyle/>
          <a:p>
            <a:pPr algn="ctr"/>
            <a:r>
              <a:rPr lang="en-US" sz="7900" dirty="0" smtClean="0"/>
              <a:t>THANK YOU</a:t>
            </a:r>
            <a:endParaRPr lang="en-US" sz="7900" dirty="0"/>
          </a:p>
        </p:txBody>
      </p:sp>
      <p:pic>
        <p:nvPicPr>
          <p:cNvPr id="3"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5"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686800" cy="5181599"/>
          </a:xfrm>
        </p:spPr>
        <p:txBody>
          <a:bodyPr>
            <a:normAutofit fontScale="85000" lnSpcReduction="20000"/>
          </a:bodyPr>
          <a:lstStyle/>
          <a:p>
            <a:pPr algn="just">
              <a:buFont typeface="Wingdings" pitchFamily="2" charset="2"/>
              <a:buChar char="Ø"/>
            </a:pPr>
            <a:r>
              <a:rPr lang="en-US" b="1" dirty="0" smtClean="0"/>
              <a:t>"India's leading Data Centres - Highly Secure &amp; World Class Services”</a:t>
            </a:r>
          </a:p>
          <a:p>
            <a:pPr algn="just">
              <a:buFont typeface="Wingdings" pitchFamily="2" charset="2"/>
              <a:buChar char="Ø"/>
            </a:pPr>
            <a:endParaRPr lang="en-US" b="1" dirty="0" smtClean="0"/>
          </a:p>
          <a:p>
            <a:pPr algn="just">
              <a:buFont typeface="Wingdings" pitchFamily="2" charset="2"/>
              <a:buChar char="Ø"/>
            </a:pPr>
            <a:r>
              <a:rPr lang="en-US" b="1" dirty="0" smtClean="0"/>
              <a:t>BSNL Launched IDC Services in Year 2012.</a:t>
            </a:r>
          </a:p>
          <a:p>
            <a:pPr algn="just">
              <a:buFont typeface="Wingdings" pitchFamily="2" charset="2"/>
              <a:buChar char="Ø"/>
            </a:pPr>
            <a:endParaRPr lang="en-US" dirty="0" smtClean="0"/>
          </a:p>
          <a:p>
            <a:pPr algn="just">
              <a:buFont typeface="Wingdings" pitchFamily="2" charset="2"/>
              <a:buChar char="Ø"/>
            </a:pPr>
            <a:r>
              <a:rPr lang="en-US" dirty="0" smtClean="0"/>
              <a:t>BSNL IDC's world-class Data Centres at </a:t>
            </a:r>
            <a:r>
              <a:rPr lang="en-US" b="1" dirty="0" smtClean="0"/>
              <a:t>Ahmedabad, Mumbai, </a:t>
            </a:r>
            <a:r>
              <a:rPr lang="en-US" b="1" dirty="0"/>
              <a:t>Faridabad, Ghaziabad, </a:t>
            </a:r>
            <a:r>
              <a:rPr lang="en-US" b="1" dirty="0" smtClean="0"/>
              <a:t>Jaipur, Ludhiana managed by M/s NxtGen Datacenter &amp; Cloud Technologies (DCSP) </a:t>
            </a:r>
            <a:r>
              <a:rPr lang="en-US" dirty="0" smtClean="0"/>
              <a:t>and </a:t>
            </a:r>
            <a:r>
              <a:rPr lang="en-US" b="1" dirty="0" smtClean="0"/>
              <a:t>Chennai managed by M/s CtrlS</a:t>
            </a:r>
            <a:r>
              <a:rPr lang="en-US" dirty="0" smtClean="0"/>
              <a:t> </a:t>
            </a:r>
            <a:r>
              <a:rPr lang="en-US" b="1" dirty="0" smtClean="0"/>
              <a:t>(DCSP) </a:t>
            </a:r>
            <a:r>
              <a:rPr lang="en-US" dirty="0" smtClean="0"/>
              <a:t>offers a complete range of data </a:t>
            </a:r>
            <a:r>
              <a:rPr lang="en-US" dirty="0" err="1" smtClean="0"/>
              <a:t>centre</a:t>
            </a:r>
            <a:r>
              <a:rPr lang="en-US" dirty="0" smtClean="0"/>
              <a:t> services. Rack space, custom-built Cage space in Pure Co- location or Managed Co-location, Managed Hosting, a host of </a:t>
            </a:r>
            <a:r>
              <a:rPr lang="en-US" dirty="0" err="1" smtClean="0"/>
              <a:t>IaaS</a:t>
            </a:r>
            <a:r>
              <a:rPr lang="en-US" dirty="0" smtClean="0"/>
              <a:t>, </a:t>
            </a:r>
            <a:r>
              <a:rPr lang="en-US" dirty="0" err="1" smtClean="0"/>
              <a:t>PaaS</a:t>
            </a:r>
            <a:r>
              <a:rPr lang="en-US" dirty="0" smtClean="0"/>
              <a:t> and </a:t>
            </a:r>
            <a:r>
              <a:rPr lang="en-US" dirty="0" err="1" smtClean="0"/>
              <a:t>Saas</a:t>
            </a:r>
            <a:r>
              <a:rPr lang="en-US" dirty="0" smtClean="0"/>
              <a:t> based Cloud Computing Services and a whole lot more. </a:t>
            </a:r>
          </a:p>
          <a:p>
            <a:pPr marL="0" indent="0" algn="just">
              <a:buNone/>
            </a:pPr>
            <a:endParaRPr lang="en-US" dirty="0"/>
          </a:p>
          <a:p>
            <a:pPr marL="0" indent="0" algn="just">
              <a:buNone/>
            </a:pPr>
            <a:endParaRPr lang="en-US" dirty="0" smtClean="0"/>
          </a:p>
          <a:p>
            <a:pPr algn="just">
              <a:buFont typeface="Wingdings" pitchFamily="2" charset="2"/>
              <a:buChar char="Ø"/>
            </a:pPr>
            <a:r>
              <a:rPr lang="en-US" dirty="0" smtClean="0"/>
              <a:t>Logo </a:t>
            </a:r>
            <a:r>
              <a:rPr lang="en-US" dirty="0"/>
              <a:t>for IDC services :</a:t>
            </a:r>
          </a:p>
          <a:p>
            <a:pPr marL="393192" lvl="1" indent="0" algn="just">
              <a:buNone/>
            </a:pPr>
            <a:endParaRPr lang="en-US" dirty="0" smtClean="0"/>
          </a:p>
          <a:p>
            <a:pPr lvl="0" algn="just">
              <a:buNone/>
            </a:pPr>
            <a:endParaRPr lang="en-US" dirty="0" smtClean="0"/>
          </a:p>
          <a:p>
            <a:pPr marL="514350" indent="-514350">
              <a:buNone/>
            </a:pPr>
            <a:endParaRPr lang="en-US" dirty="0" smtClean="0"/>
          </a:p>
          <a:p>
            <a:pPr>
              <a:buNone/>
            </a:pPr>
            <a:endParaRPr lang="en-US" dirty="0"/>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102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pic>
        <p:nvPicPr>
          <p:cNvPr id="6" name="Picture 3"/>
          <p:cNvPicPr>
            <a:picLocks noChangeAspect="1" noChangeArrowheads="1"/>
          </p:cNvPicPr>
          <p:nvPr/>
        </p:nvPicPr>
        <p:blipFill>
          <a:blip r:embed="rId5" cstate="print"/>
          <a:srcRect/>
          <a:stretch>
            <a:fillRect/>
          </a:stretch>
        </p:blipFill>
        <p:spPr bwMode="auto">
          <a:xfrm>
            <a:off x="3810000" y="5562600"/>
            <a:ext cx="1676400" cy="568803"/>
          </a:xfrm>
          <a:prstGeom prst="rect">
            <a:avLst/>
          </a:prstGeom>
          <a:noFill/>
          <a:ln w="9525">
            <a:noFill/>
            <a:miter lim="800000"/>
            <a:headEnd/>
            <a:tailEnd/>
          </a:ln>
          <a:effectLst/>
        </p:spPr>
      </p:pic>
      <p:sp>
        <p:nvSpPr>
          <p:cNvPr id="8" name="Title 1"/>
          <p:cNvSpPr>
            <a:spLocks noGrp="1"/>
          </p:cNvSpPr>
          <p:nvPr>
            <p:ph type="title"/>
          </p:nvPr>
        </p:nvSpPr>
        <p:spPr>
          <a:xfrm>
            <a:off x="762000" y="-1"/>
            <a:ext cx="6400800" cy="838201"/>
          </a:xfrm>
        </p:spPr>
        <p:txBody>
          <a:bodyPr>
            <a:noAutofit/>
          </a:bodyPr>
          <a:lstStyle/>
          <a:p>
            <a:r>
              <a:rPr lang="en-US" sz="3600" b="1" dirty="0" smtClean="0">
                <a:latin typeface="+mn-lt"/>
              </a:rPr>
              <a:t> BSNL Internet Data Center</a:t>
            </a:r>
            <a:endParaRPr lang="en-US" sz="3600" b="1" dirty="0">
              <a:latin typeface="+mn-lt"/>
            </a:endParaRPr>
          </a:p>
        </p:txBody>
      </p:sp>
    </p:spTree>
    <p:extLst>
      <p:ext uri="{BB962C8B-B14F-4D97-AF65-F5344CB8AC3E}">
        <p14:creationId xmlns:p14="http://schemas.microsoft.com/office/powerpoint/2010/main" val="422409607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62014"/>
            <a:ext cx="8686800" cy="5843586"/>
          </a:xfrm>
        </p:spPr>
        <p:txBody>
          <a:bodyPr>
            <a:normAutofit lnSpcReduction="10000"/>
          </a:bodyPr>
          <a:lstStyle/>
          <a:p>
            <a:pPr>
              <a:buFont typeface="Wingdings" pitchFamily="2" charset="2"/>
              <a:buChar char="Ø"/>
            </a:pPr>
            <a:r>
              <a:rPr lang="en-US" dirty="0"/>
              <a:t>With our Data Centers Services you can now get the vigor of a full- fledged internet infrastructure at reduced total cost of operation (TCO). </a:t>
            </a:r>
          </a:p>
          <a:p>
            <a:pPr>
              <a:buFont typeface="Wingdings" pitchFamily="2" charset="2"/>
              <a:buChar char="Ø"/>
            </a:pPr>
            <a:r>
              <a:rPr lang="en-US" dirty="0"/>
              <a:t>Customers have flexibility to even choose the SLAs most suited to their business environment </a:t>
            </a:r>
          </a:p>
          <a:p>
            <a:pPr lvl="1">
              <a:buFont typeface="Wingdings" pitchFamily="2" charset="2"/>
              <a:buChar char="§"/>
            </a:pPr>
            <a:r>
              <a:rPr lang="en-US" dirty="0"/>
              <a:t>Tier III uptime certified </a:t>
            </a:r>
            <a:r>
              <a:rPr lang="en-US" dirty="0" err="1"/>
              <a:t>Datacentres</a:t>
            </a:r>
            <a:r>
              <a:rPr lang="en-US" dirty="0"/>
              <a:t>, 99.982% uptime guaranteed SLA</a:t>
            </a:r>
          </a:p>
          <a:p>
            <a:pPr lvl="1">
              <a:buFont typeface="Wingdings" pitchFamily="2" charset="2"/>
              <a:buChar char="§"/>
            </a:pPr>
            <a:r>
              <a:rPr lang="en-US" dirty="0"/>
              <a:t>Custom-designed racks and space</a:t>
            </a:r>
          </a:p>
          <a:p>
            <a:pPr lvl="1">
              <a:buFont typeface="Wingdings" pitchFamily="2" charset="2"/>
              <a:buChar char="§"/>
            </a:pPr>
            <a:r>
              <a:rPr lang="en-US" dirty="0"/>
              <a:t>Scalability on Demand anytime</a:t>
            </a:r>
          </a:p>
          <a:p>
            <a:pPr>
              <a:buFont typeface="Wingdings" pitchFamily="2" charset="2"/>
              <a:buChar char="Ø"/>
            </a:pPr>
            <a:r>
              <a:rPr lang="en-US" dirty="0"/>
              <a:t>High levels of security (ISO 27001 &amp; SAS 70 Certified Data </a:t>
            </a:r>
            <a:r>
              <a:rPr lang="en-US" dirty="0" err="1"/>
              <a:t>centres</a:t>
            </a:r>
            <a:r>
              <a:rPr lang="en-US" dirty="0"/>
              <a:t>)</a:t>
            </a:r>
          </a:p>
          <a:p>
            <a:pPr>
              <a:buFont typeface="Wingdings" pitchFamily="2" charset="2"/>
              <a:buChar char="Ø"/>
            </a:pPr>
            <a:r>
              <a:rPr lang="en-US" dirty="0"/>
              <a:t>24x7 physical security – Security guards, CCTV surveillance and biometric access control</a:t>
            </a:r>
          </a:p>
          <a:p>
            <a:pPr>
              <a:buFont typeface="Wingdings" pitchFamily="2" charset="2"/>
              <a:buChar char="Ø"/>
            </a:pPr>
            <a:r>
              <a:rPr lang="en-US" dirty="0"/>
              <a:t>Flexible pricing customized to customer's convenience.</a:t>
            </a:r>
          </a:p>
          <a:p>
            <a:pPr marL="393192" lvl="1" indent="0" algn="just">
              <a:buNone/>
            </a:pPr>
            <a:endParaRPr lang="en-US" dirty="0" smtClean="0"/>
          </a:p>
          <a:p>
            <a:pPr lvl="0" algn="just">
              <a:buNone/>
            </a:pPr>
            <a:endParaRPr lang="en-US" dirty="0" smtClean="0"/>
          </a:p>
          <a:p>
            <a:pPr marL="514350" indent="-514350">
              <a:buNone/>
            </a:pPr>
            <a:endParaRPr lang="en-US" dirty="0" smtClean="0"/>
          </a:p>
          <a:p>
            <a:pPr>
              <a:buNone/>
            </a:pPr>
            <a:endParaRPr lang="en-US" dirty="0"/>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102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8" name="Title 1"/>
          <p:cNvSpPr>
            <a:spLocks noGrp="1"/>
          </p:cNvSpPr>
          <p:nvPr>
            <p:ph type="title"/>
          </p:nvPr>
        </p:nvSpPr>
        <p:spPr>
          <a:xfrm>
            <a:off x="762000" y="-1"/>
            <a:ext cx="6400800" cy="838201"/>
          </a:xfrm>
        </p:spPr>
        <p:txBody>
          <a:bodyPr>
            <a:noAutofit/>
          </a:bodyPr>
          <a:lstStyle/>
          <a:p>
            <a:pPr algn="ctr"/>
            <a:r>
              <a:rPr lang="en-US" sz="3600" b="1" dirty="0">
                <a:latin typeface="+mn-lt"/>
              </a:rPr>
              <a:t> FEATURES</a:t>
            </a:r>
          </a:p>
        </p:txBody>
      </p:sp>
    </p:spTree>
    <p:extLst>
      <p:ext uri="{BB962C8B-B14F-4D97-AF65-F5344CB8AC3E}">
        <p14:creationId xmlns:p14="http://schemas.microsoft.com/office/powerpoint/2010/main" val="260074079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3812"/>
            <a:ext cx="6400800" cy="838200"/>
          </a:xfrm>
        </p:spPr>
        <p:txBody>
          <a:bodyPr>
            <a:noAutofit/>
          </a:bodyPr>
          <a:lstStyle/>
          <a:p>
            <a:pPr marL="742950" indent="-742950" algn="ctr" eaLnBrk="1" hangingPunct="1"/>
            <a:r>
              <a:rPr lang="en-US" sz="4000" b="1" dirty="0" smtClean="0">
                <a:latin typeface="+mn-lt"/>
              </a:rPr>
              <a:t>SOLUTIONS &amp; SERVICES</a:t>
            </a: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2" name="Content Placeholder 1"/>
          <p:cNvSpPr>
            <a:spLocks noGrp="1"/>
          </p:cNvSpPr>
          <p:nvPr>
            <p:ph idx="1"/>
          </p:nvPr>
        </p:nvSpPr>
        <p:spPr>
          <a:xfrm>
            <a:off x="381000" y="1143000"/>
            <a:ext cx="8229600" cy="2103120"/>
          </a:xfrm>
        </p:spPr>
        <p:txBody>
          <a:bodyPr/>
          <a:lstStyle/>
          <a:p>
            <a:r>
              <a:rPr lang="en-US" dirty="0"/>
              <a:t>Co-Location Service</a:t>
            </a:r>
          </a:p>
          <a:p>
            <a:r>
              <a:rPr lang="en-US" dirty="0"/>
              <a:t>Managed IT Services</a:t>
            </a:r>
          </a:p>
          <a:p>
            <a:r>
              <a:rPr lang="en-US" dirty="0"/>
              <a:t>Managed Hosting Services</a:t>
            </a:r>
          </a:p>
          <a:p>
            <a:r>
              <a:rPr lang="en-US" dirty="0"/>
              <a:t>Cloud Services</a:t>
            </a:r>
          </a:p>
          <a:p>
            <a:endParaRPr lang="en-IN" dirty="0"/>
          </a:p>
        </p:txBody>
      </p:sp>
    </p:spTree>
    <p:extLst>
      <p:ext uri="{BB962C8B-B14F-4D97-AF65-F5344CB8AC3E}">
        <p14:creationId xmlns:p14="http://schemas.microsoft.com/office/powerpoint/2010/main" val="54800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3812"/>
            <a:ext cx="6400800" cy="838200"/>
          </a:xfrm>
        </p:spPr>
        <p:txBody>
          <a:bodyPr>
            <a:noAutofit/>
          </a:bodyPr>
          <a:lstStyle/>
          <a:p>
            <a:pPr marL="742950" indent="-742950" algn="ctr"/>
            <a:r>
              <a:rPr lang="en-US" sz="3600" b="1" dirty="0">
                <a:latin typeface="+mn-lt"/>
              </a:rPr>
              <a:t>CO-LOCATION SERVICES</a:t>
            </a:r>
            <a:endParaRPr lang="en-US" sz="3600" b="1" dirty="0" smtClean="0">
              <a:latin typeface="+mn-lt"/>
            </a:endParaRP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2" name="Content Placeholder 1"/>
          <p:cNvSpPr>
            <a:spLocks noGrp="1"/>
          </p:cNvSpPr>
          <p:nvPr>
            <p:ph idx="1"/>
          </p:nvPr>
        </p:nvSpPr>
        <p:spPr>
          <a:xfrm>
            <a:off x="0" y="1066800"/>
            <a:ext cx="9113838" cy="5791200"/>
          </a:xfrm>
        </p:spPr>
        <p:txBody>
          <a:bodyPr>
            <a:normAutofit/>
          </a:bodyPr>
          <a:lstStyle/>
          <a:p>
            <a:pPr lvl="0" algn="just">
              <a:buFont typeface="Wingdings" pitchFamily="2" charset="2"/>
              <a:buChar char="Ø"/>
            </a:pPr>
            <a:r>
              <a:rPr lang="en-US" dirty="0"/>
              <a:t>Co-location refers to co-locating your server or hardware at a Service Provider's Data Center and willing to pay only the rental charges for Bandwidth, racks space and climate control. Customer need not to approach us every time they need to do up gradation or changes in system applications like rebooting or installation of new programs. We provide complete control and hence access to co-located server with proper authentication. </a:t>
            </a:r>
          </a:p>
          <a:p>
            <a:pPr algn="just">
              <a:buFont typeface="Wingdings" pitchFamily="2" charset="2"/>
              <a:buChar char="Ø"/>
            </a:pPr>
            <a:r>
              <a:rPr lang="en-US" dirty="0"/>
              <a:t>Our Data Center Solutions enable our clients to empower their business by outsourcing their IT operations in a smart and secure way. We help clients to concentrate on their core business by taking their critical-manage required IT solutions' management responsibilities.</a:t>
            </a:r>
          </a:p>
        </p:txBody>
      </p:sp>
    </p:spTree>
    <p:extLst>
      <p:ext uri="{BB962C8B-B14F-4D97-AF65-F5344CB8AC3E}">
        <p14:creationId xmlns:p14="http://schemas.microsoft.com/office/powerpoint/2010/main" val="3647975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3812"/>
            <a:ext cx="6400800" cy="838200"/>
          </a:xfrm>
        </p:spPr>
        <p:txBody>
          <a:bodyPr>
            <a:noAutofit/>
          </a:bodyPr>
          <a:lstStyle/>
          <a:p>
            <a:pPr marL="742950" indent="-742950" algn="ctr"/>
            <a:r>
              <a:rPr lang="en-US" sz="3600" b="1" dirty="0">
                <a:latin typeface="+mn-lt"/>
              </a:rPr>
              <a:t>MANAGED IT SERVICES</a:t>
            </a:r>
            <a:endParaRPr lang="en-US" sz="3600" b="1" dirty="0" smtClean="0">
              <a:latin typeface="+mn-lt"/>
            </a:endParaRP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2" name="Content Placeholder 1"/>
          <p:cNvSpPr>
            <a:spLocks noGrp="1"/>
          </p:cNvSpPr>
          <p:nvPr>
            <p:ph idx="1"/>
          </p:nvPr>
        </p:nvSpPr>
        <p:spPr>
          <a:xfrm>
            <a:off x="0" y="1066800"/>
            <a:ext cx="9113838" cy="5791200"/>
          </a:xfrm>
        </p:spPr>
        <p:txBody>
          <a:bodyPr>
            <a:normAutofit fontScale="92500" lnSpcReduction="20000"/>
          </a:bodyPr>
          <a:lstStyle/>
          <a:p>
            <a:pPr algn="just">
              <a:buFont typeface="Wingdings" pitchFamily="2" charset="2"/>
              <a:buChar char="Ø"/>
            </a:pPr>
            <a:r>
              <a:rPr lang="en-US" dirty="0"/>
              <a:t>It is a way of shifting day to day responsibilities of managing IT infrastructure in an efficient and more effective manner. </a:t>
            </a:r>
          </a:p>
          <a:p>
            <a:pPr algn="just">
              <a:buFont typeface="Wingdings" pitchFamily="2" charset="2"/>
              <a:buChar char="Ø"/>
            </a:pPr>
            <a:r>
              <a:rPr lang="en-US" dirty="0"/>
              <a:t>The primary focus of managed services is to enhance the efficiency of business management. This can be achieved by relegating repetitive or time-consuming functions and their management to a specialist. </a:t>
            </a:r>
          </a:p>
          <a:p>
            <a:pPr algn="just">
              <a:buFont typeface="Wingdings" pitchFamily="2" charset="2"/>
              <a:buChar char="Ø"/>
            </a:pPr>
            <a:r>
              <a:rPr lang="en-US" dirty="0"/>
              <a:t>At intense competitive world, organizations have challenges to manage increasing demands whereas the budgets are shrinking and technology needs reassessment due to complexity and obsolescence. So organizations needs: </a:t>
            </a:r>
          </a:p>
          <a:p>
            <a:pPr lvl="1" algn="just">
              <a:buFont typeface="Wingdings" pitchFamily="2" charset="2"/>
              <a:buChar char="§"/>
            </a:pPr>
            <a:r>
              <a:rPr lang="en-US" dirty="0"/>
              <a:t>Scalability of IT operations keeping in mind the growth of organization</a:t>
            </a:r>
          </a:p>
          <a:p>
            <a:pPr lvl="1" algn="just">
              <a:buFont typeface="Wingdings" pitchFamily="2" charset="2"/>
              <a:buChar char="§"/>
            </a:pPr>
            <a:r>
              <a:rPr lang="en-US" dirty="0"/>
              <a:t>IT Strategy to overcome organizations firefight with operation and maintenance</a:t>
            </a:r>
          </a:p>
          <a:p>
            <a:pPr lvl="1" algn="just">
              <a:buFont typeface="Wingdings" pitchFamily="2" charset="2"/>
              <a:buChar char="§"/>
            </a:pPr>
            <a:r>
              <a:rPr lang="en-US" dirty="0"/>
              <a:t>Always compliance with enhancement and innovation in IT world</a:t>
            </a:r>
          </a:p>
          <a:p>
            <a:pPr lvl="1" algn="just">
              <a:buFont typeface="Wingdings" pitchFamily="2" charset="2"/>
              <a:buChar char="§"/>
            </a:pPr>
            <a:r>
              <a:rPr lang="en-US" dirty="0"/>
              <a:t>Choosing a right partner for managing IT services is the matter of half battle won.</a:t>
            </a:r>
          </a:p>
        </p:txBody>
      </p:sp>
    </p:spTree>
    <p:extLst>
      <p:ext uri="{BB962C8B-B14F-4D97-AF65-F5344CB8AC3E}">
        <p14:creationId xmlns:p14="http://schemas.microsoft.com/office/powerpoint/2010/main" val="1525096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3812"/>
            <a:ext cx="6400800" cy="838200"/>
          </a:xfrm>
        </p:spPr>
        <p:txBody>
          <a:bodyPr>
            <a:noAutofit/>
          </a:bodyPr>
          <a:lstStyle/>
          <a:p>
            <a:pPr marL="742950" indent="-742950" algn="ctr"/>
            <a:r>
              <a:rPr lang="en-US" sz="3600" b="1" dirty="0" smtClean="0">
                <a:latin typeface="+mn-lt"/>
              </a:rPr>
              <a:t>OFFERINGS</a:t>
            </a: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2" name="Content Placeholder 1"/>
          <p:cNvSpPr>
            <a:spLocks noGrp="1"/>
          </p:cNvSpPr>
          <p:nvPr>
            <p:ph idx="1"/>
          </p:nvPr>
        </p:nvSpPr>
        <p:spPr>
          <a:xfrm>
            <a:off x="0" y="1066800"/>
            <a:ext cx="9113838" cy="5791200"/>
          </a:xfrm>
        </p:spPr>
        <p:txBody>
          <a:bodyPr>
            <a:normAutofit lnSpcReduction="10000"/>
          </a:bodyPr>
          <a:lstStyle/>
          <a:p>
            <a:pPr>
              <a:buFont typeface="Wingdings" pitchFamily="2" charset="2"/>
              <a:buChar char="Ø"/>
            </a:pPr>
            <a:r>
              <a:rPr lang="en-US" dirty="0"/>
              <a:t>We are providing you absolute Zero-Stress IT managed services. Our managed infrastructure services span discrete network and desktop offerings, storage and security solutions, hosting and managed server services, Operating system, Servers, etc. Dedicated account manager ensures </a:t>
            </a:r>
            <a:r>
              <a:rPr lang="en-US" dirty="0" smtClean="0"/>
              <a:t>successful outcomes</a:t>
            </a:r>
            <a:r>
              <a:rPr lang="en-US" dirty="0"/>
              <a:t>. </a:t>
            </a:r>
            <a:br>
              <a:rPr lang="en-US" dirty="0"/>
            </a:br>
            <a:r>
              <a:rPr lang="en-US" dirty="0"/>
              <a:t>System Management</a:t>
            </a:r>
          </a:p>
          <a:p>
            <a:pPr lvl="1">
              <a:buFont typeface="Wingdings" pitchFamily="2" charset="2"/>
              <a:buChar char="§"/>
            </a:pPr>
            <a:r>
              <a:rPr lang="en-US" dirty="0"/>
              <a:t>Storage management</a:t>
            </a:r>
          </a:p>
          <a:p>
            <a:pPr lvl="1">
              <a:buFont typeface="Wingdings" pitchFamily="2" charset="2"/>
              <a:buChar char="§"/>
            </a:pPr>
            <a:r>
              <a:rPr lang="en-US" dirty="0"/>
              <a:t>Database management</a:t>
            </a:r>
          </a:p>
          <a:p>
            <a:pPr lvl="1">
              <a:buFont typeface="Wingdings" pitchFamily="2" charset="2"/>
              <a:buChar char="§"/>
            </a:pPr>
            <a:r>
              <a:rPr lang="en-US" dirty="0"/>
              <a:t>Backup &amp; DR management</a:t>
            </a:r>
          </a:p>
          <a:p>
            <a:pPr lvl="1">
              <a:buFont typeface="Wingdings" pitchFamily="2" charset="2"/>
              <a:buChar char="§"/>
            </a:pPr>
            <a:r>
              <a:rPr lang="en-US" dirty="0"/>
              <a:t>Web/Application management</a:t>
            </a:r>
          </a:p>
          <a:p>
            <a:pPr lvl="1">
              <a:buFont typeface="Wingdings" pitchFamily="2" charset="2"/>
              <a:buChar char="§"/>
            </a:pPr>
            <a:r>
              <a:rPr lang="en-US" dirty="0"/>
              <a:t>Network management</a:t>
            </a:r>
          </a:p>
          <a:p>
            <a:pPr lvl="1">
              <a:buFont typeface="Wingdings" pitchFamily="2" charset="2"/>
              <a:buChar char="§"/>
            </a:pPr>
            <a:r>
              <a:rPr lang="en-US" dirty="0"/>
              <a:t>Managed secure infrastructure</a:t>
            </a:r>
          </a:p>
          <a:p>
            <a:pPr lvl="1">
              <a:buFont typeface="Wingdings" pitchFamily="2" charset="2"/>
              <a:buChar char="§"/>
            </a:pPr>
            <a:r>
              <a:rPr lang="en-US" dirty="0"/>
              <a:t>Facilities management</a:t>
            </a:r>
          </a:p>
        </p:txBody>
      </p:sp>
    </p:spTree>
    <p:extLst>
      <p:ext uri="{BB962C8B-B14F-4D97-AF65-F5344CB8AC3E}">
        <p14:creationId xmlns:p14="http://schemas.microsoft.com/office/powerpoint/2010/main" val="230086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62000" y="23812"/>
            <a:ext cx="6400800" cy="688494"/>
          </a:xfrm>
        </p:spPr>
        <p:txBody>
          <a:bodyPr>
            <a:noAutofit/>
          </a:bodyPr>
          <a:lstStyle/>
          <a:p>
            <a:pPr marL="742950" indent="-742950" algn="ctr"/>
            <a:r>
              <a:rPr lang="en-US" sz="3200" b="1" dirty="0" smtClean="0">
                <a:latin typeface="+mn-lt"/>
              </a:rPr>
              <a:t>MANAGED HOSTING SERVICES</a:t>
            </a:r>
          </a:p>
        </p:txBody>
      </p:sp>
      <p:pic>
        <p:nvPicPr>
          <p:cNvPr id="4" name="Picture 2" descr="http://4.bp.blogspot.com/_AcBUSVxs82w/Sv1A2N1U3YI/AAAAAAAAWU0/R51minp5e8s/s400/BSNL_Logo.jpg"/>
          <p:cNvPicPr>
            <a:picLocks noChangeAspect="1" noChangeArrowheads="1"/>
          </p:cNvPicPr>
          <p:nvPr/>
        </p:nvPicPr>
        <p:blipFill>
          <a:blip r:embed="rId3" cstate="print"/>
          <a:srcRect/>
          <a:stretch>
            <a:fillRect/>
          </a:stretch>
        </p:blipFill>
        <p:spPr bwMode="auto">
          <a:xfrm>
            <a:off x="0" y="1"/>
            <a:ext cx="762000" cy="712305"/>
          </a:xfrm>
          <a:prstGeom prst="rect">
            <a:avLst/>
          </a:prstGeom>
          <a:noFill/>
        </p:spPr>
      </p:pic>
      <p:pic>
        <p:nvPicPr>
          <p:cNvPr id="6" name="Picture 2"/>
          <p:cNvPicPr>
            <a:picLocks noChangeAspect="1" noChangeArrowheads="1"/>
          </p:cNvPicPr>
          <p:nvPr/>
        </p:nvPicPr>
        <p:blipFill>
          <a:blip r:embed="rId4" cstate="print"/>
          <a:srcRect/>
          <a:stretch>
            <a:fillRect/>
          </a:stretch>
        </p:blipFill>
        <p:spPr bwMode="auto">
          <a:xfrm>
            <a:off x="7162800" y="23812"/>
            <a:ext cx="1951038" cy="661988"/>
          </a:xfrm>
          <a:prstGeom prst="rect">
            <a:avLst/>
          </a:prstGeom>
          <a:noFill/>
          <a:ln w="9525">
            <a:noFill/>
            <a:miter lim="800000"/>
            <a:headEnd/>
            <a:tailEnd/>
          </a:ln>
          <a:effectLst/>
        </p:spPr>
      </p:pic>
      <p:sp>
        <p:nvSpPr>
          <p:cNvPr id="2" name="Content Placeholder 1"/>
          <p:cNvSpPr>
            <a:spLocks noGrp="1"/>
          </p:cNvSpPr>
          <p:nvPr>
            <p:ph idx="1"/>
          </p:nvPr>
        </p:nvSpPr>
        <p:spPr>
          <a:xfrm>
            <a:off x="0" y="1066800"/>
            <a:ext cx="9113838" cy="5791200"/>
          </a:xfrm>
        </p:spPr>
        <p:txBody>
          <a:bodyPr>
            <a:normAutofit/>
          </a:bodyPr>
          <a:lstStyle/>
          <a:p>
            <a:pPr algn="just">
              <a:buFont typeface="Wingdings" pitchFamily="2" charset="2"/>
              <a:buChar char="Ø"/>
            </a:pPr>
            <a:r>
              <a:rPr lang="en-US" dirty="0"/>
              <a:t>It is a type of hosting in which the Customer leases an entire/ or part of server dedicated/ or shared with anyone. This is more efficient, client oriented and flexible. Here Customers are having full control over the servers and has choice of operating system, system configuration etc. Customers have to pay according to their requirement about system configurations. It can provide less overhead and a larger Return on Investment (ROI).</a:t>
            </a:r>
          </a:p>
          <a:p>
            <a:pPr algn="just">
              <a:buFont typeface="Wingdings" pitchFamily="2" charset="2"/>
              <a:buChar char="Ø"/>
            </a:pPr>
            <a:r>
              <a:rPr lang="en-US" dirty="0"/>
              <a:t>Our Managed hosting solutions are extensive range of services to host and manage infrastructure and application through royal banquet of hosting solutions. It provides a wide portfolio that can give you the solution you seek, especially when combined with BSNL IDC managed services. </a:t>
            </a:r>
            <a:br>
              <a:rPr lang="en-US" dirty="0"/>
            </a:br>
            <a:endParaRPr lang="en-US" dirty="0"/>
          </a:p>
        </p:txBody>
      </p:sp>
    </p:spTree>
    <p:extLst>
      <p:ext uri="{BB962C8B-B14F-4D97-AF65-F5344CB8AC3E}">
        <p14:creationId xmlns:p14="http://schemas.microsoft.com/office/powerpoint/2010/main" val="30729513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5">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C000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2687</TotalTime>
  <Words>1511</Words>
  <Application>Microsoft Office PowerPoint</Application>
  <PresentationFormat>On-screen Show (4:3)</PresentationFormat>
  <Paragraphs>131</Paragraphs>
  <Slides>20</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Constantia</vt:lpstr>
      <vt:lpstr>Times New Roman</vt:lpstr>
      <vt:lpstr>Wingdings</vt:lpstr>
      <vt:lpstr>Wingdings 2</vt:lpstr>
      <vt:lpstr>Flow</vt:lpstr>
      <vt:lpstr>PRESENTATION  ON BSNL  INTERNET DATA CENTRES (IDCs)</vt:lpstr>
      <vt:lpstr> OVERVIEW</vt:lpstr>
      <vt:lpstr> BSNL Internet Data Center</vt:lpstr>
      <vt:lpstr> FEATURES</vt:lpstr>
      <vt:lpstr>SOLUTIONS &amp; SERVICES</vt:lpstr>
      <vt:lpstr>CO-LOCATION SERVICES</vt:lpstr>
      <vt:lpstr>MANAGED IT SERVICES</vt:lpstr>
      <vt:lpstr>OFFERINGS</vt:lpstr>
      <vt:lpstr>MANAGED HOSTING SERVICES</vt:lpstr>
      <vt:lpstr>OFFERINGS</vt:lpstr>
      <vt:lpstr>MANAGED CLOUD SERVICES</vt:lpstr>
      <vt:lpstr>OFFERINGS</vt:lpstr>
      <vt:lpstr>BENEFITS</vt:lpstr>
      <vt:lpstr>Infrastructure as a Service (IaaS)</vt:lpstr>
      <vt:lpstr>Software as a Service (SaaS)</vt:lpstr>
      <vt:lpstr>Public Compute as a Service (PCaaS)</vt:lpstr>
      <vt:lpstr>SALES &amp; MARKETING </vt:lpstr>
      <vt:lpstr>PowerPoint Presentation</vt:lpstr>
      <vt:lpstr>Customer details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Vinita BSNL</dc:creator>
  <cp:lastModifiedBy>99ONLINE</cp:lastModifiedBy>
  <cp:revision>483</cp:revision>
  <dcterms:created xsi:type="dcterms:W3CDTF">2006-08-16T00:00:00Z</dcterms:created>
  <dcterms:modified xsi:type="dcterms:W3CDTF">2018-10-04T04:29:54Z</dcterms:modified>
</cp:coreProperties>
</file>